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18"/>
  </p:notesMasterIdLst>
  <p:sldIdLst>
    <p:sldId id="294" r:id="rId2"/>
    <p:sldId id="297" r:id="rId3"/>
    <p:sldId id="313" r:id="rId4"/>
    <p:sldId id="277" r:id="rId5"/>
    <p:sldId id="278" r:id="rId6"/>
    <p:sldId id="298" r:id="rId7"/>
    <p:sldId id="311" r:id="rId8"/>
    <p:sldId id="288" r:id="rId9"/>
    <p:sldId id="290" r:id="rId10"/>
    <p:sldId id="271" r:id="rId11"/>
    <p:sldId id="299" r:id="rId12"/>
    <p:sldId id="301" r:id="rId13"/>
    <p:sldId id="302" r:id="rId14"/>
    <p:sldId id="303" r:id="rId15"/>
    <p:sldId id="304" r:id="rId16"/>
    <p:sldId id="312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ATfHEXCmISmbNQeqrSWcJg==" hashData="ljsHeb0hs9Nn7Lt89MwQAHlcJ6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>
        <p:scale>
          <a:sx n="70" d="100"/>
          <a:sy n="70" d="100"/>
        </p:scale>
        <p:origin x="-5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C38DB-DE75-428A-8F54-40402BBD44A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2884D-7207-4181-AD39-CCFE849F1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2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2884D-7207-4181-AD39-CCFE849F19A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EAF463A-BC7C-46EE-9F1E-7F377CCA4891}" type="datetimeFigureOut">
              <a:rPr lang="en-US" smtClean="0"/>
              <a:pPr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762000"/>
            <a:ext cx="61722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РАЦИОНАЛЬНОЕ ПИТАНИЕ ДЕТЕЙ ШКОЛЬНОГО ВОЗРАСТА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e39f858172ab1f600ec6207988069404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49" y="2209800"/>
            <a:ext cx="5712643" cy="38862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9246"/>
            <a:ext cx="119087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Иллюстративное 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5819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ЗНАЧЕНИЕ МИНЕРАЛЬНОГО СОСТАВА ПИЩИ В ПИТАНИИ ШКОЛЬНИКА</a:t>
            </a:r>
            <a:endParaRPr lang="ru-RU" sz="2400" dirty="0"/>
          </a:p>
        </p:txBody>
      </p:sp>
      <p:pic>
        <p:nvPicPr>
          <p:cNvPr id="1027" name="Picture 3" descr="C:\Users\Mishkileev.ALPHA\Desktop\29.01.2021\ИНФ минеральные вещества в продуктах вар 2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9009269" cy="50598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762000" y="381000"/>
            <a:ext cx="4114799" cy="5867400"/>
          </a:xfrm>
        </p:spPr>
        <p:txBody>
          <a:bodyPr>
            <a:normAutofit lnSpcReduction="10000"/>
          </a:bodyPr>
          <a:lstStyle/>
          <a:p>
            <a:pPr marL="0" lvl="0" indent="442913" algn="just">
              <a:buNone/>
            </a:pP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Минеральные соли являются обязательной составной частью крови, гормонов, ферментов и др., используются для построения костной, мышечной, нервной и других тканей, участвуют в процессах обмена веществ, в поддержании необходимого давления в клетках и других сложных </a:t>
            </a: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процессах.</a:t>
            </a:r>
            <a:endParaRPr lang="ru-RU" sz="17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442913" algn="just">
              <a:buNone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важное значение для детей имеют кальций и фосфор, которые являются основными структурными компонентами скелета. </a:t>
            </a:r>
            <a:endParaRPr lang="ru-RU" sz="1700" dirty="0"/>
          </a:p>
          <a:p>
            <a:pPr marL="0" lvl="0" indent="442913" algn="just">
              <a:buNone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школьном возрасте требуется около 1,1 – 1,2 г </a:t>
            </a:r>
            <a:r>
              <a:rPr lang="ru-RU" sz="1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кальция в </a:t>
            </a: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сутки, и столько же фосфора. Особенно много кальция содержится в молоке и молочных продуктах. Кальций молока усваивается полностью. </a:t>
            </a:r>
          </a:p>
          <a:p>
            <a:pPr marL="0" lvl="0" indent="442913" algn="just">
              <a:buNone/>
            </a:pPr>
            <a:r>
              <a:rPr lang="ru-RU" sz="17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удовлетворения суточной потребности в кальции достаточно употребить 300-350 мл молока или 10-15 г сыра. Источником фосфора в детском питании являются яйца, сыр, мясо, рыба, овсяная крупа, бобовые и др. </a:t>
            </a:r>
            <a:endParaRPr lang="ru-RU" sz="1700" dirty="0" smtClean="0"/>
          </a:p>
        </p:txBody>
      </p:sp>
      <p:pic>
        <p:nvPicPr>
          <p:cNvPr id="11266" name="Picture 2" descr="https://sovdok.ru/wp-content/uploads/kislomolochnye-produkty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9" y="3048000"/>
            <a:ext cx="3352800" cy="29717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backend.tomsk.ru/api/v1/news-image/85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79" y="533400"/>
            <a:ext cx="3352800" cy="2286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0237" y="1161069"/>
            <a:ext cx="281979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620000" cy="68580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НА ЧТО ОБРАТИТЬ ВНИМАНИЕ ПРИ ПЛАНИРОВАНИИ РАЦИОНА ПИТАНИЯ РЕБЕНКА В ПЕРВУЮ ОЧЕРЕДЬ?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60034" y="990600"/>
            <a:ext cx="4845766" cy="5407152"/>
          </a:xfrm>
        </p:spPr>
        <p:txBody>
          <a:bodyPr>
            <a:normAutofit/>
          </a:bodyPr>
          <a:lstStyle/>
          <a:p>
            <a:pPr marL="0" lvl="0" indent="442913" algn="just">
              <a:buFont typeface="Wingdings" panose="05000000000000000000" pitchFamily="2" charset="2"/>
              <a:buChar char="q"/>
              <a:tabLst>
                <a:tab pos="442913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При выборе зерновых продуктов отдавайте предпочтение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цельнозерновым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хлебобулочным изделиям, макаронам, кашам. Обращайте внимание на продукты, обогащенные витаминами и минеральными веществами.</a:t>
            </a:r>
          </a:p>
          <a:p>
            <a:pPr marL="0" lvl="0" indent="442913" algn="just">
              <a:buFont typeface="Wingdings" panose="05000000000000000000" pitchFamily="2" charset="2"/>
              <a:buChar char="q"/>
              <a:tabLst>
                <a:tab pos="442913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Предлагайте ребенку в качестве гарнира свежие (в виде салатов) или тушеные овощи, отварной картофель или пюре, но не жареный.</a:t>
            </a:r>
          </a:p>
          <a:p>
            <a:pPr marL="0" indent="442913" algn="just">
              <a:buFont typeface="Wingdings" panose="05000000000000000000" pitchFamily="2" charset="2"/>
              <a:buChar char="q"/>
              <a:tabLst>
                <a:tab pos="442913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Мясные и рыбные блюда лучше употреблять в тушеном, отварном виде или приготовленные на пару.</a:t>
            </a:r>
          </a:p>
          <a:p>
            <a:pPr marL="0" indent="442913" algn="just">
              <a:buFont typeface="Wingdings" panose="05000000000000000000" pitchFamily="2" charset="2"/>
              <a:buChar char="q"/>
              <a:tabLst>
                <a:tab pos="442913" algn="l"/>
              </a:tabLst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Избегайте появления в меню школьника жареных блюд, жирных чипсов, соленых сухариков, 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Так как употребление таких продуктов может привести к развитию заболеваний желудочно-кишечного тракта и нарушению обменных процессов в организме.</a:t>
            </a:r>
          </a:p>
        </p:txBody>
      </p:sp>
      <p:pic>
        <p:nvPicPr>
          <p:cNvPr id="1026" name="Picture 2" descr="http://turmanoff.ru/wp-content/uploads/2020/09/obeziteye-hay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400" y1="80900" x2="62400" y2="80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35" y="32766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741575" y="1143001"/>
            <a:ext cx="4897225" cy="5181600"/>
          </a:xfrm>
        </p:spPr>
        <p:txBody>
          <a:bodyPr>
            <a:normAutofit/>
          </a:bodyPr>
          <a:lstStyle/>
          <a:p>
            <a:pPr marL="0" lv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/>
              <a:t>В рационе Вашего ребенка должно быть много овощей и фруктов. Они содержат не только некоторые необходимые детскому организму витамины и минералы, но и пищевые волокна, органические кислоты, улучшающие всасывание железа и других микроэлементов, и полезных веществ. </a:t>
            </a:r>
          </a:p>
          <a:p>
            <a:pPr marL="0" lv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/>
              <a:t>Фрукты, ягоды, овощи и зелень являются обязательной составной частью питания. Они являются незаменимым источником витаминов С, Р, провитамина А (каротина), витамина Е, легкоусвояемых углеводов - глюкозы и фруктозы, органических кислот, пектинов и пищевых волокон, минералов и микроэлементов. </a:t>
            </a:r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Постарайтесь, чтобы ребенок всегда имел с собой яблоко или какой-нибудь другой фрукт, зерновой батончик, сок, как дополнительное питание между основными приемами пищи.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62000" y="457200"/>
            <a:ext cx="76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smtClean="0"/>
              <a:t>НА ЧТО ОБРАТИТЬ ВНИМАНИЕ ПРИ ПЛАНИРОВАНИИ РАЦИОНА ПИТАНИЯ РЕБЕНКА В ПЕРВУЮ ОЧЕРЕДЬ?</a:t>
            </a:r>
            <a:endParaRPr lang="ru-RU" sz="2200" dirty="0"/>
          </a:p>
        </p:txBody>
      </p:sp>
      <p:pic>
        <p:nvPicPr>
          <p:cNvPr id="2050" name="Picture 2" descr="https://jooinn.com/images/book-and-apple-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9" t="20048" r="7547" b="5504"/>
          <a:stretch/>
        </p:blipFill>
        <p:spPr bwMode="auto">
          <a:xfrm flipH="1">
            <a:off x="5436442" y="3659200"/>
            <a:ext cx="3174158" cy="23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asyamba.ru/%D1%84%D1%80%D1%83%D0%BA%D1%82%D1%8B-%D0%BA%D0%B0%D1%80%D1%82%D0%B8%D0%BD%D0%BA%D0%B8/2-%D1%84%D1%80%D1%83%D0%BA%D1%82%D0%BE%D0%B2%D1%8B%D0%B5-%D0%BA%D0%B0%D1%80%D1%82%D0%B8%D0%BD%D0%BA%D0%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1448340"/>
            <a:ext cx="2700143" cy="22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7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5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7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5" decel="50000">
                                          <p:stCondLst>
                                            <p:cond delay="133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7">
                                          <p:stCondLst>
                                            <p:cond delay="1641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5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5" decel="50000">
                                          <p:stCondLst>
                                            <p:cond delay="183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810000" y="1447801"/>
            <a:ext cx="4572000" cy="4724400"/>
          </a:xfrm>
        </p:spPr>
        <p:txBody>
          <a:bodyPr>
            <a:normAutofit/>
          </a:bodyPr>
          <a:lstStyle/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/>
              <a:t>Помните, что молоко и молочные продукты – залог «здоровья» костей ребенка. Постарайтесь сделать так, чтобы молоко стало любимым напитком в рационе питания детей. Оно может прекрасно утолять жажду и заменить сладкие газированные напитки.</a:t>
            </a:r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/>
              <a:t>Продукты с высоким содержанием белка – мясо, птица, рыба, яйца – необходимы для нормального роста и развития школьника. </a:t>
            </a:r>
            <a:endParaRPr lang="ru-RU" sz="1700" dirty="0" smtClean="0"/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/>
              <a:t>Отдавайте предпочтение </a:t>
            </a:r>
            <a:r>
              <a:rPr lang="ru-RU" sz="1700" dirty="0" err="1" smtClean="0"/>
              <a:t>свеже</a:t>
            </a:r>
            <a:r>
              <a:rPr lang="ru-RU" sz="1700" dirty="0" smtClean="0"/>
              <a:t>-приготовленным </a:t>
            </a:r>
            <a:r>
              <a:rPr lang="ru-RU" sz="1700" dirty="0"/>
              <a:t>мясным продуктам, а не консервам и колбасам. </a:t>
            </a:r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/>
              <a:t>Включайте рыбные блюда в меню ребенка не менее 3-х раз в неделю: они содержат необходимые ребенку жирные кислоты, а морская рыба – еще фосфор и йод. </a:t>
            </a:r>
            <a:endParaRPr lang="ru-RU" sz="1700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2000" y="457200"/>
            <a:ext cx="76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dirty="0" smtClean="0"/>
              <a:t>НА ЧТО ОБРАТИТЬ ВНИМАНИЕ ПРИ ПЛАНИРОВАНИИ РАЦИОНА ПИТАНИЯ РЕБЕНКА В ПЕРВУЮ ОЧЕРЕДЬ?</a:t>
            </a:r>
            <a:endParaRPr lang="ru-RU" sz="2200" dirty="0"/>
          </a:p>
        </p:txBody>
      </p:sp>
      <p:pic>
        <p:nvPicPr>
          <p:cNvPr id="3074" name="Picture 2" descr="https://rebrand.com.pl/wp-content/uploads/2019/05/mleko-2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r="16565"/>
          <a:stretch/>
        </p:blipFill>
        <p:spPr bwMode="auto">
          <a:xfrm>
            <a:off x="772998" y="1600200"/>
            <a:ext cx="3075159" cy="23622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thumbs.dreamstime.com/b/roast-beef-potatoes-2374607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50" y1="78769" x2="6750" y2="78769"/>
                        <a14:foregroundMark x1="11125" y1="82769" x2="11125" y2="82769"/>
                        <a14:foregroundMark x1="20500" y1="86769" x2="20500" y2="86769"/>
                        <a14:foregroundMark x1="41250" y1="88923" x2="41250" y2="88923"/>
                        <a14:foregroundMark x1="51375" y1="90462" x2="51375" y2="90462"/>
                        <a14:foregroundMark x1="51125" y1="88615" x2="51125" y2="88615"/>
                        <a14:foregroundMark x1="65250" y1="86615" x2="65250" y2="86615"/>
                        <a14:foregroundMark x1="78125" y1="85077" x2="78125" y2="85077"/>
                        <a14:foregroundMark x1="95000" y1="79846" x2="95000" y2="79846"/>
                        <a14:foregroundMark x1="95500" y1="75692" x2="95500" y2="75692"/>
                        <a14:foregroundMark x1="71250" y1="87231" x2="71750" y2="87231"/>
                        <a14:foregroundMark x1="59875" y1="90462" x2="59875" y2="90462"/>
                        <a14:foregroundMark x1="62125" y1="90000" x2="62625" y2="90154"/>
                        <a14:foregroundMark x1="64625" y1="91538" x2="64625" y2="91538"/>
                        <a14:foregroundMark x1="52750" y1="92154" x2="52750" y2="92154"/>
                        <a14:foregroundMark x1="39125" y1="91538" x2="39125" y2="91538"/>
                        <a14:foregroundMark x1="29250" y1="90308" x2="29250" y2="90308"/>
                        <a14:foregroundMark x1="34375" y1="92154" x2="34375" y2="92154"/>
                        <a14:foregroundMark x1="44875" y1="92769" x2="44875" y2="92769"/>
                        <a14:foregroundMark x1="48125" y1="93692" x2="48125" y2="93692"/>
                        <a14:foregroundMark x1="59250" y1="92769" x2="59250" y2="92769"/>
                        <a14:foregroundMark x1="63375" y1="92769" x2="63375" y2="92769"/>
                        <a14:foregroundMark x1="66625" y1="92615" x2="66625" y2="92615"/>
                        <a14:foregroundMark x1="69750" y1="92000" x2="69750" y2="92000"/>
                        <a14:foregroundMark x1="72125" y1="90923" x2="72125" y2="90923"/>
                        <a14:foregroundMark x1="74250" y1="90462" x2="74250" y2="90462"/>
                        <a14:foregroundMark x1="76125" y1="90462" x2="76125" y2="90462"/>
                        <a14:foregroundMark x1="77875" y1="89538" x2="77875" y2="89538"/>
                        <a14:foregroundMark x1="41875" y1="91846" x2="41875" y2="91846"/>
                        <a14:foregroundMark x1="32125" y1="91692" x2="32125" y2="91692"/>
                        <a14:foregroundMark x1="28625" y1="90308" x2="28625" y2="90308"/>
                        <a14:foregroundMark x1="25000" y1="89538" x2="25000" y2="89538"/>
                        <a14:foregroundMark x1="21000" y1="87846" x2="21000" y2="87846"/>
                        <a14:foregroundMark x1="16750" y1="86000" x2="16750" y2="86000"/>
                        <a14:foregroundMark x1="13500" y1="82462" x2="13500" y2="82462"/>
                        <a14:foregroundMark x1="9375" y1="79385" x2="9375" y2="79385"/>
                        <a14:foregroundMark x1="6875" y1="74154" x2="6875" y2="74154"/>
                        <a14:foregroundMark x1="25625" y1="86615" x2="25625" y2="86615"/>
                        <a14:foregroundMark x1="22250" y1="88769" x2="22250" y2="88769"/>
                        <a14:foregroundMark x1="31250" y1="90154" x2="31250" y2="90154"/>
                        <a14:foregroundMark x1="48500" y1="91538" x2="48500" y2="91538"/>
                        <a14:foregroundMark x1="55000" y1="91538" x2="55000" y2="91538"/>
                        <a14:foregroundMark x1="66375" y1="87231" x2="66375" y2="87231"/>
                        <a14:foregroundMark x1="57250" y1="87538" x2="57250" y2="87538"/>
                        <a14:foregroundMark x1="49500" y1="87692" x2="49500" y2="87692"/>
                        <a14:foregroundMark x1="75125" y1="86923" x2="75125" y2="86923"/>
                        <a14:foregroundMark x1="85875" y1="83846" x2="85875" y2="83846"/>
                        <a14:foregroundMark x1="90750" y1="81846" x2="90750" y2="81846"/>
                        <a14:foregroundMark x1="83250" y1="85077" x2="83250" y2="85077"/>
                        <a14:foregroundMark x1="92250" y1="82615" x2="92250" y2="82615"/>
                        <a14:foregroundMark x1="96750" y1="78154" x2="96750" y2="78154"/>
                        <a14:foregroundMark x1="20000" y1="40154" x2="20000" y2="40154"/>
                        <a14:foregroundMark x1="36250" y1="37538" x2="36250" y2="37538"/>
                        <a14:foregroundMark x1="38000" y1="18308" x2="38000" y2="18308"/>
                        <a14:foregroundMark x1="39500" y1="37077" x2="39500" y2="37077"/>
                        <a14:foregroundMark x1="29875" y1="43231" x2="29875" y2="43231"/>
                        <a14:foregroundMark x1="37375" y1="14462" x2="37375" y2="14462"/>
                        <a14:foregroundMark x1="47250" y1="25385" x2="47250" y2="25385"/>
                        <a14:foregroundMark x1="39125" y1="14462" x2="39125" y2="14462"/>
                        <a14:foregroundMark x1="21750" y1="39692" x2="21750" y2="39692"/>
                        <a14:foregroundMark x1="18625" y1="55846" x2="18625" y2="55846"/>
                        <a14:foregroundMark x1="82875" y1="89692" x2="82875" y2="89692"/>
                        <a14:foregroundMark x1="82625" y1="36154" x2="82625" y2="36154"/>
                        <a14:foregroundMark x1="82250" y1="40923" x2="82250" y2="40923"/>
                        <a14:backgroundMark x1="45750" y1="13077" x2="45750" y2="13077"/>
                        <a14:backgroundMark x1="24250" y1="27538" x2="24250" y2="27538"/>
                        <a14:backgroundMark x1="74125" y1="40615" x2="74125" y2="40615"/>
                        <a14:backgroundMark x1="14750" y1="55846" x2="14750" y2="55846"/>
                        <a14:backgroundMark x1="15375" y1="41846" x2="15375" y2="41846"/>
                        <a14:backgroundMark x1="12250" y1="52308" x2="12250" y2="52308"/>
                        <a14:backgroundMark x1="59190" y1="9387" x2="59190" y2="9387"/>
                        <a14:backgroundMark x1="50000" y1="8046" x2="50000" y2="8046"/>
                        <a14:backgroundMark x1="67445" y1="16858" x2="67445" y2="16858"/>
                        <a14:backgroundMark x1="78349" y1="15900" x2="78349" y2="15900"/>
                        <a14:backgroundMark x1="75545" y1="18582" x2="75545" y2="18582"/>
                        <a14:backgroundMark x1="64642" y1="10728" x2="64642" y2="10728"/>
                        <a14:backgroundMark x1="57477" y1="14559" x2="57477" y2="14559"/>
                        <a14:backgroundMark x1="50467" y1="17241" x2="50467" y2="17241"/>
                        <a14:backgroundMark x1="31308" y1="18966" x2="31308" y2="18966"/>
                        <a14:backgroundMark x1="24922" y1="33716" x2="24922" y2="33716"/>
                        <a14:backgroundMark x1="18692" y1="28927" x2="18692" y2="28927"/>
                      </a14:backgroundRemoval>
                    </a14:imgEffect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7" y="4038600"/>
            <a:ext cx="2667000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pinclipart.com/picdir/middle/314-3145083_plates-clipart-fried-fish-png-download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591" y1="55893" x2="26591" y2="55893"/>
                        <a14:foregroundMark x1="49886" y1="43571" x2="49886" y2="43571"/>
                        <a14:foregroundMark x1="57500" y1="41786" x2="57500" y2="41786"/>
                        <a14:foregroundMark x1="65227" y1="40179" x2="65227" y2="40179"/>
                        <a14:foregroundMark x1="71250" y1="34821" x2="71250" y2="34821"/>
                        <a14:foregroundMark x1="40682" y1="41964" x2="40682" y2="41964"/>
                        <a14:foregroundMark x1="43523" y1="41429" x2="43523" y2="41429"/>
                        <a14:foregroundMark x1="42955" y1="48036" x2="42955" y2="48036"/>
                        <a14:foregroundMark x1="44773" y1="46964" x2="44773" y2="46964"/>
                        <a14:foregroundMark x1="42159" y1="44464" x2="42159" y2="44464"/>
                        <a14:foregroundMark x1="38523" y1="45179" x2="38523" y2="45179"/>
                        <a14:foregroundMark x1="37614" y1="46786" x2="37614" y2="46786"/>
                        <a14:foregroundMark x1="42159" y1="64464" x2="42159" y2="64464"/>
                        <a14:backgroundMark x1="26250" y1="57857" x2="26250" y2="57857"/>
                        <a14:backgroundMark x1="76818" y1="28036" x2="76818" y2="28036"/>
                        <a14:backgroundMark x1="75455" y1="30893" x2="75455" y2="30893"/>
                      </a14:backgroundRemoval>
                    </a14:imgEffect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23" y="3600254"/>
            <a:ext cx="269421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762000" y="1371600"/>
            <a:ext cx="4419601" cy="5029201"/>
          </a:xfrm>
        </p:spPr>
        <p:txBody>
          <a:bodyPr>
            <a:noAutofit/>
          </a:bodyPr>
          <a:lstStyle/>
          <a:p>
            <a:pPr marL="0" lv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Не давайте ребенку шоколадных батончиков, чипсов, сухариков, газированных напитков. </a:t>
            </a:r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Выработайте у ребенка негативное отношение к этим продуктам, рассказывая об их вредном влиянии на здоровье и внешность.</a:t>
            </a:r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Шоколад и шоколадные конфеты повышают возбудимость нервной системы, могут вызывать аллергию, поэтому давать часто их детям не следует.</a:t>
            </a:r>
          </a:p>
          <a:p>
            <a:pPr marL="0" indent="442913" algn="just"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На ночь давать детям сладости также не рекомендуется, так как кислота, образующаяся в полости рта после их употребления, способствует возникновению кариеса зубов.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62000" y="457200"/>
            <a:ext cx="7620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dirty="0" smtClean="0"/>
              <a:t>НА ЧТО ОБРАТИТЬ ВНИМАНИЕ ПРИ ПЛАНИРОВАНИИ РАЦИОНА ПИТАНИЯ РЕБЕНКА В ПЕРВУЮ ОЧЕРЕДЬ?</a:t>
            </a:r>
            <a:endParaRPr lang="ru-RU" sz="22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334000" y="1638300"/>
            <a:ext cx="3205353" cy="4191000"/>
            <a:chOff x="621383" y="1671294"/>
            <a:chExt cx="3205353" cy="4191000"/>
          </a:xfrm>
        </p:grpSpPr>
        <p:pic>
          <p:nvPicPr>
            <p:cNvPr id="4110" name="Picture 14" descr="http://fitnessomaniya.ru/wp-content/uploads/2015/01/bad-food2-646x8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lasticWrap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383" y="1671294"/>
              <a:ext cx="3205353" cy="4191000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Знак запрета 1"/>
            <p:cNvSpPr/>
            <p:nvPr/>
          </p:nvSpPr>
          <p:spPr>
            <a:xfrm>
              <a:off x="621383" y="2133600"/>
              <a:ext cx="3205353" cy="3200400"/>
            </a:xfrm>
            <a:prstGeom prst="noSmoking">
              <a:avLst>
                <a:gd name="adj" fmla="val 4832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Иллюстративное 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0" y="1219200"/>
            <a:ext cx="3810000" cy="3810000"/>
          </a:xfrm>
          <a:prstGeom prst="rect">
            <a:avLst/>
          </a:prstGeom>
          <a:blipFill dpi="0" rotWithShape="1">
            <a:blip r:embed="rId2">
              <a:alphaModFix amt="6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2209800"/>
            <a:ext cx="9144000" cy="2057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6600" smtClean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БЛАГОДАРИМ </a:t>
            </a:r>
            <a:r>
              <a:rPr lang="ru-RU" sz="6600" dirty="0" smtClean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ЗА </a:t>
            </a:r>
          </a:p>
          <a:p>
            <a:pPr algn="ctr"/>
            <a:r>
              <a:rPr lang="ru-RU" sz="6600" dirty="0" smtClean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</a:rPr>
              <a:t>ВНИМАНИЕ !</a:t>
            </a:r>
            <a:endParaRPr lang="ru-RU" sz="6600" dirty="0">
              <a:ln w="19050">
                <a:solidFill>
                  <a:schemeClr val="bg1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786" y="685800"/>
            <a:ext cx="754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современным научным данным наиболее обоснованным и полезным для детей школьного возраста является режим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четырех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пятиразового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питания, при котором достигаются наилучшие показатели физического состояния, развития и работоспособности.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Режим питания школьника строится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 учетом приемов пищи дома и в школе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так же определяет не только время приема пищи, но и калорийный объем каждого приема пищи.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" y="3505200"/>
            <a:ext cx="3922927" cy="26136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95" y="3505200"/>
            <a:ext cx="3934474" cy="26136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62000" y="1143000"/>
            <a:ext cx="7543800" cy="5181601"/>
          </a:xfrm>
          <a:prstGeom prst="rect">
            <a:avLst/>
          </a:prstGeom>
          <a:blipFill dpi="0" rotWithShape="1">
            <a:blip r:embed="rId3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371600"/>
            <a:ext cx="4898572" cy="2253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u="sng" dirty="0" smtClean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Для школьников, занимающихся в 1-ую смену: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Завтрак – </a:t>
            </a:r>
            <a:r>
              <a:rPr lang="ru-RU" sz="1700" dirty="0" smtClean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20-25%</a:t>
            </a: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Обед – </a:t>
            </a:r>
            <a:r>
              <a:rPr lang="ru-RU" sz="1700" dirty="0" smtClean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30-35%</a:t>
            </a:r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Полдник – </a:t>
            </a:r>
            <a:r>
              <a:rPr lang="ru-RU" sz="1700" dirty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1</a:t>
            </a:r>
            <a:r>
              <a:rPr lang="ru-RU" sz="1700" dirty="0" smtClean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0-15%</a:t>
            </a:r>
          </a:p>
          <a:p>
            <a:pPr marL="0" indent="0">
              <a:buNone/>
            </a:pPr>
            <a:r>
              <a:rPr lang="ru-RU" sz="1700" u="sng" dirty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Для школьников, </a:t>
            </a:r>
            <a:r>
              <a:rPr lang="ru-RU" sz="1700" u="sng" dirty="0" smtClean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занимающихся  во 2-ую </a:t>
            </a:r>
            <a:r>
              <a:rPr lang="ru-RU" sz="1700" u="sng" dirty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смену: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Обед – </a:t>
            </a:r>
            <a:r>
              <a:rPr lang="ru-RU" sz="1700" dirty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30-35%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Полдник – </a:t>
            </a:r>
            <a:r>
              <a:rPr lang="ru-RU" sz="1700" dirty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10-15</a:t>
            </a:r>
            <a:r>
              <a:rPr lang="ru-RU" sz="1700" dirty="0" smtClean="0">
                <a:solidFill>
                  <a:schemeClr val="accent1"/>
                </a:solidFill>
                <a:latin typeface="Impact" panose="020B0806030902050204" pitchFamily="34" charset="0"/>
                <a:cs typeface="Times New Roman" pitchFamily="18" charset="0"/>
              </a:rPr>
              <a:t>%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Иллюстративное 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006436"/>
              </p:ext>
            </p:extLst>
          </p:nvPr>
        </p:nvGraphicFramePr>
        <p:xfrm>
          <a:off x="762000" y="3671798"/>
          <a:ext cx="3733799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914400"/>
                <a:gridCol w="914400"/>
              </a:tblGrid>
              <a:tr h="13716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СУММАРНЫЕ ОБЪЕМЫ БЛЮД ПО ПРИЕМАМ ПИЩИ</a:t>
                      </a:r>
                      <a:br>
                        <a:rPr lang="ru-RU" sz="1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</a:br>
                      <a:r>
                        <a:rPr lang="ru-RU" sz="1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(В ГРАММАХ – НЕ МЕНЕЕ):</a:t>
                      </a:r>
                      <a:endParaRPr lang="ru-RU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b="0" dirty="0">
                        <a:latin typeface="Impact" panose="020B0806030902050204" pitchFamily="34" charset="0"/>
                      </a:endParaRPr>
                    </a:p>
                  </a:txBody>
                  <a:tcPr/>
                </a:tc>
              </a:tr>
              <a:tr h="288834">
                <a:tc>
                  <a:txBody>
                    <a:bodyPr/>
                    <a:lstStyle/>
                    <a:p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От</a:t>
                      </a:r>
                      <a:r>
                        <a:rPr lang="ru-RU" sz="1400" b="1" baseline="0" dirty="0" smtClean="0">
                          <a:latin typeface="+mn-lt"/>
                        </a:rPr>
                        <a:t> 7 до 12 лет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12 лет и старше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Завтрак (8:30 – 9:00)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500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550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Второй завтрак </a:t>
                      </a:r>
                    </a:p>
                    <a:p>
                      <a:r>
                        <a:rPr lang="ru-RU" sz="1400" b="1" dirty="0" smtClean="0">
                          <a:latin typeface="+mn-lt"/>
                        </a:rPr>
                        <a:t>(10:30</a:t>
                      </a:r>
                      <a:r>
                        <a:rPr lang="ru-RU" sz="1400" b="1" baseline="0" dirty="0" smtClean="0">
                          <a:latin typeface="+mn-lt"/>
                        </a:rPr>
                        <a:t> – 11:00)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200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200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Обед (12:00 – 13:00)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700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800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Полдник (15:30)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300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350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Ужин (18:30)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500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600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+mn-lt"/>
                        </a:rPr>
                        <a:t>Второй ужин (21:00)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200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</a:rPr>
                        <a:t>200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762000" y="457201"/>
            <a:ext cx="7543800" cy="6857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/>
              <a:t>РАСПРЕДЕДЛЕНИЕ ПИЩЕВЫХ ВЕЩЕСТВ И ЭНЕРГИИ ПО ПРИЕМАМ ПИЩИ В ЗАВИСИМОСТИ ОТ ВРЕМЕНИ ПРЕБЫВАНИЯ В ОРГАНИЗАЦИИ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112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048000" y="685800"/>
            <a:ext cx="5257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29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Промежутки между отдельными приемами пищи 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должны превышать 4–5 часов,</a:t>
            </a:r>
            <a:r>
              <a:rPr kumimoji="0" lang="ru-RU" sz="20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таком случае 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обеспечивается</a:t>
            </a:r>
            <a:r>
              <a:rPr kumimoji="0" lang="ru-RU" sz="2000" b="0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лучшее переваривание и усвоение пищи, а также исключается чувство голода. </a:t>
            </a:r>
          </a:p>
          <a:p>
            <a:pPr indent="44291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Промежуток между ужином и завтраком следующего дня (ночной промежуток) 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должен превышать 12 часов. </a:t>
            </a:r>
          </a:p>
        </p:txBody>
      </p:sp>
      <p:pic>
        <p:nvPicPr>
          <p:cNvPr id="4098" name="Picture 2" descr="https://img2.freepng.ru/20180327/vgw/kisspng-computer-icons-chronometer-watch-stopwatch-clip-ar-time-5aba2d0e987297.072136201522150670624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1111" y1="52041" x2="51111" y2="52041"/>
                        <a14:foregroundMark x1="22667" y1="54796" x2="22667" y2="54796"/>
                        <a14:foregroundMark x1="29222" y1="35306" x2="29222" y2="35306"/>
                        <a14:foregroundMark x1="28667" y1="74796" x2="28667" y2="74796"/>
                        <a14:foregroundMark x1="51111" y1="80000" x2="51111" y2="80000"/>
                        <a14:foregroundMark x1="72333" y1="72449" x2="72333" y2="72449"/>
                        <a14:foregroundMark x1="79556" y1="51837" x2="79556" y2="51837"/>
                        <a14:foregroundMark x1="71333" y1="33061" x2="71333" y2="33061"/>
                      </a14:backgroundRemoval>
                    </a14:imgEffect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56121"/>
            <a:ext cx="2033174" cy="22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0513" y="3427396"/>
            <a:ext cx="525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Домашнее 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должно дополнять школьное, что обеспечивает полноценность всего суточного пищевого рациона школьника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429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Регулярный прием пищи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ежедневно в одно и то же время в более или менее равномерных количествах является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основой рационального детского питания. </a:t>
            </a:r>
          </a:p>
        </p:txBody>
      </p:sp>
      <p:pic>
        <p:nvPicPr>
          <p:cNvPr id="4102" name="Picture 6" descr="https://w7.pngwing.com/pngs/247/4/png-transparent-coffee-tea-computer-icons-drink-coffee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935" y1="19213" x2="37935" y2="19213"/>
                        <a14:foregroundMark x1="47826" y1="17865" x2="47826" y2="17865"/>
                        <a14:foregroundMark x1="59565" y1="19438" x2="59565" y2="19438"/>
                      </a14:backgroundRemoval>
                    </a14:imgEffect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13" y="3572693"/>
            <a:ext cx="2340262" cy="22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uiExpand="1" build="p"/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stinka.kz/upload/resize_cache/iblock/ca6/800_600_2/ca652656197d20a5356e7bf3583aa16a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64" y="979601"/>
            <a:ext cx="3625632" cy="260179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533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СУТОЧНЫЙ КАЛОРАЖ ШКОЛЬНИКА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4569" y="979601"/>
            <a:ext cx="39498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 fontAlgn="base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Потребность в калориях детей младшего школьного возраста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лет составляет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2350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ккал/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442913" algn="just" fontAlgn="base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Дети в возрасте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11 лет и старше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должны получать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2720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ккал/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42913" algn="just" fontAlgn="base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anose="05000000000000000000" pitchFamily="2" charset="2"/>
              <a:buChar char="q"/>
              <a:tabLst>
                <a:tab pos="53657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Суточная потребность в пищевых веществах и энергии для обучающихся в образовательных организациях кадетского типа составляет 3500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ккал/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Для учащихся для учащихся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5-8 класса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4000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ккал/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Для учащихся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9-11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класса, </a:t>
            </a:r>
            <a:r>
              <a:rPr lang="ru-RU" dirty="0">
                <a:ln cmpd="thinThick">
                  <a:noFill/>
                </a:ln>
                <a:latin typeface="Times New Roman" pitchFamily="18" charset="0"/>
                <a:cs typeface="Times New Roman" pitchFamily="18" charset="0"/>
              </a:rPr>
              <a:t>что соответствует потребности взрослых мужчин, занятых </a:t>
            </a:r>
            <a:r>
              <a:rPr lang="ru-RU" dirty="0" smtClean="0">
                <a:ln cmpd="thinThick">
                  <a:noFill/>
                </a:ln>
                <a:latin typeface="Times New Roman" pitchFamily="18" charset="0"/>
                <a:cs typeface="Times New Roman" pitchFamily="18" charset="0"/>
              </a:rPr>
              <a:t>тяжелым физическим трудом </a:t>
            </a:r>
            <a:endParaRPr lang="ru-RU" dirty="0">
              <a:ln cmpd="thinThick">
                <a:noFill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2930" y="3733800"/>
            <a:ext cx="3596566" cy="2308324"/>
          </a:xfrm>
          <a:prstGeom prst="rect">
            <a:avLst/>
          </a:prstGeom>
          <a:ln w="57150" cmpd="thickThin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Таким образом, питание школьника должно быть достаточно  калорийным. Этого можно достигнуть включением в суточный рацион достаточного количества пищевых веществ: белков, жиров, углеводов.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Иллюстративное 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  <p:bldP spid="7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ПОТРЕБНОСТЬ ШКОЛЬНИКА В БЕЛКЕ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54165" y="983530"/>
            <a:ext cx="3775435" cy="2458039"/>
          </a:xfrm>
        </p:spPr>
        <p:txBody>
          <a:bodyPr>
            <a:normAutofit fontScale="92500"/>
          </a:bodyPr>
          <a:lstStyle/>
          <a:p>
            <a:pPr marL="0" lvl="0" indent="358775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Потребность в белке детей в связи с интенсивными процессами их роста и развития большая, чем у взрослых.</a:t>
            </a:r>
          </a:p>
          <a:p>
            <a:pPr marL="0" lvl="0" indent="358775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количественном выражении дети в возрасте 7 – 11 лет должны получать 77 г белка в сутки, в возрасте 12 лет и старше – 90 г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avatars.mds.yandex.net/get-zen_doc/1711517/pub_5f70e3c76e33974a0127856a_5f70e3ea63b25d04cd6a9786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8763" r="5211" b="8763"/>
          <a:stretch/>
        </p:blipFill>
        <p:spPr bwMode="auto">
          <a:xfrm>
            <a:off x="457200" y="990600"/>
            <a:ext cx="3996965" cy="24509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3435822"/>
            <a:ext cx="510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обеспечения белковой полноценности питания необходимо 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включать </a:t>
            </a:r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пищевой рацион </a:t>
            </a:r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школьника: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4355207"/>
            <a:ext cx="46976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молоко –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300-350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 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яйцо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творог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50-60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сыр –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10-15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рыба –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58-77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мясо – 70-78 г 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0625" y="5054021"/>
            <a:ext cx="3908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хлеб ржаной – 80-120 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442913" indent="-442913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леб пшеничный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150-200 г </a:t>
            </a:r>
          </a:p>
          <a:p>
            <a:pPr marL="442913" indent="-442913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крупы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бобовые – 45-50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42913" indent="-442913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макаронные изделия – 15-20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413282" y="4495800"/>
            <a:ext cx="441503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Times New Roman" pitchFamily="18" charset="0"/>
                <a:ea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>
                <a:solidFill>
                  <a:schemeClr val="accent6"/>
                </a:solidFill>
              </a:rPr>
              <a:t>Примерный суточный набор  продуктов </a:t>
            </a:r>
          </a:p>
          <a:p>
            <a:r>
              <a:rPr lang="ru-RU" dirty="0" smtClean="0">
                <a:solidFill>
                  <a:schemeClr val="accent6"/>
                </a:solidFill>
              </a:rPr>
              <a:t>– источников растительного белка: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Иллюстративное 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 build="p"/>
      <p:bldP spid="8" grpId="0" build="p"/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s://img2.freepng.ru/20181206/jsq/kisspng-clip-art-vector-graphics-stock-illustration-common-5c08ccf9bf8956.3134066615440806337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9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6576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56356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ПОТРЕБНОСТЬ ШКОЛЬНИКОВ </a:t>
            </a:r>
            <a:r>
              <a:rPr lang="ru-RU" sz="2400" dirty="0"/>
              <a:t>В ЖИРАХ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036948"/>
            <a:ext cx="4541756" cy="22396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Средняя потребность школьника в 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жирах примерно такая же, как и потребность в 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белке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и составляет 79-92 г в сутки.</a:t>
            </a:r>
          </a:p>
          <a:p>
            <a:pPr marL="0" indent="0" algn="just">
              <a:buNone/>
            </a:pP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Жиры используются организмом 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роста, для построения нервной 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ткани, а также являются </a:t>
            </a:r>
            <a:r>
              <a:rPr lang="ru-RU" sz="1750" dirty="0" err="1" smtClean="0">
                <a:latin typeface="Times New Roman" pitchFamily="18" charset="0"/>
                <a:cs typeface="Times New Roman" pitchFamily="18" charset="0"/>
              </a:rPr>
              <a:t>являются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источниками витаминов А и Д, а также необходимых в детском возрасте </a:t>
            </a:r>
            <a:r>
              <a:rPr lang="ru-RU" sz="1750" dirty="0" err="1">
                <a:latin typeface="Times New Roman" pitchFamily="18" charset="0"/>
                <a:cs typeface="Times New Roman" pitchFamily="18" charset="0"/>
              </a:rPr>
              <a:t>фосфатидов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 и полиненасыщенных жирных кислот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7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img.7ya.ru/pub/img/26825/mas1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7177" r="8882" b="6224"/>
          <a:stretch/>
        </p:blipFill>
        <p:spPr bwMode="auto">
          <a:xfrm>
            <a:off x="5376749" y="1036948"/>
            <a:ext cx="3005251" cy="21618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97490" y="3198828"/>
            <a:ext cx="52656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5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При недостаточном поступлении </a:t>
            </a:r>
            <a:r>
              <a:rPr lang="ru-RU" sz="175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жира:</a:t>
            </a:r>
          </a:p>
          <a:p>
            <a:pPr marL="442913" indent="-442913" algn="just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Ослабляются 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защитные свойства организма и он становится более чувствительным к воздействию неблагоприятных факторов внешней среды, особенно к холоду. </a:t>
            </a:r>
          </a:p>
          <a:p>
            <a:pPr marL="442913" indent="-442913" algn="just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Дети становятся более восприимчивы к различным заболеваниям, особенно к острым респираторным заболеваниям, гриппу и др. </a:t>
            </a:r>
          </a:p>
          <a:p>
            <a:pPr marL="442913" indent="-442913" algn="just"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При длительном недостаточном содержании жиров в питании детей отмечаются замедление роста и расстройства функции нервной системы</a:t>
            </a:r>
            <a:endParaRPr lang="ru-RU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ЗНАЧЕНИЕ УГЛЕВОДОВ В ПИТАНИИ ШКОЛЬНИКА</a:t>
            </a:r>
            <a:endParaRPr lang="ru-RU" sz="2400" dirty="0"/>
          </a:p>
        </p:txBody>
      </p:sp>
      <p:pic>
        <p:nvPicPr>
          <p:cNvPr id="9220" name="Picture 4" descr="https://s3.amazonaws.com/images.ecwid.com/images/9141101/384329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96" y="2359316"/>
            <a:ext cx="2971801" cy="1981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53000" y="4340516"/>
            <a:ext cx="3350183" cy="1754326"/>
          </a:xfrm>
          <a:prstGeom prst="rect">
            <a:avLst/>
          </a:prstGeom>
          <a:ln w="57150" cmpd="thickThin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Таким образом, питание школьника должно быть сбалансированным, т. е. включающим все пищевые вещества в оптимальных соотношениях.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14800" y="3978879"/>
            <a:ext cx="427217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endParaRPr lang="ru-RU" sz="17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2471" y="1185057"/>
            <a:ext cx="4043572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Т.к. в связи с высокой подвижностью школьников их </a:t>
            </a:r>
            <a:r>
              <a:rPr lang="ru-RU" sz="1750" dirty="0" err="1">
                <a:latin typeface="Times New Roman" pitchFamily="18" charset="0"/>
                <a:cs typeface="Times New Roman" pitchFamily="18" charset="0"/>
              </a:rPr>
              <a:t>энергозатраты</a:t>
            </a:r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 значительны, количество углеводов в питании школьников должно быть в 4 раза больше, чем белков и жиров, т. е. 335–383 г в сутки</a:t>
            </a:r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42913" algn="just"/>
            <a:r>
              <a:rPr lang="ru-RU" sz="1750" dirty="0">
                <a:latin typeface="Times New Roman" pitchFamily="18" charset="0"/>
                <a:cs typeface="Times New Roman" pitchFamily="18" charset="0"/>
              </a:rPr>
              <a:t>Основная потребность в углеводах покрывается за счет крахмала, который в большом количестве содержится в хлебных и крупяных продуктах. </a:t>
            </a:r>
            <a:endParaRPr lang="ru-RU" sz="1750" dirty="0" smtClean="0">
              <a:latin typeface="Times New Roman" pitchFamily="18" charset="0"/>
              <a:cs typeface="Times New Roman" pitchFamily="18" charset="0"/>
            </a:endParaRPr>
          </a:p>
          <a:p>
            <a:pPr indent="442913" algn="just"/>
            <a:r>
              <a:rPr lang="ru-RU" sz="1750" dirty="0" smtClean="0">
                <a:latin typeface="Times New Roman" pitchFamily="18" charset="0"/>
                <a:cs typeface="Times New Roman" pitchFamily="18" charset="0"/>
              </a:rPr>
              <a:t>Однако преимущественно углеводное питание при недостаточности в рационе белка и жира наносит большой ущерб здоровью детей. При этом отмечается нарушение обмена, отставание в росте и общем развитии, ожирение, склонность к частым заболеваниям.</a:t>
            </a:r>
            <a:endParaRPr lang="ru-RU" sz="17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https://avatars.mds.yandex.net/get-zen_doc/1916740/pub_5cc82644a8ac8300b3492322_5cc827cfeb28ac00aea47954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88" y="1029773"/>
            <a:ext cx="2871658" cy="19144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27249" y="6611779"/>
            <a:ext cx="6616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 smtClean="0"/>
              <a:t>Иллюстративные </a:t>
            </a:r>
            <a:r>
              <a:rPr lang="ru-RU" sz="1000" i="1" dirty="0"/>
              <a:t>фото </a:t>
            </a:r>
            <a:r>
              <a:rPr lang="ru-RU" sz="1000" i="1" dirty="0" smtClean="0"/>
              <a:t>из сети Интернет</a:t>
            </a:r>
            <a:endParaRPr lang="ru-RU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1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uiExpand="1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ВИТАМИНЫ В ПИТАНИИ ШКОЛЬНИКА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083" y="647700"/>
            <a:ext cx="4506012" cy="5943600"/>
          </a:xfrm>
        </p:spPr>
        <p:txBody>
          <a:bodyPr>
            <a:noAutofit/>
          </a:bodyPr>
          <a:lstStyle/>
          <a:p>
            <a:pPr marL="0" indent="442913" algn="just">
              <a:buNone/>
            </a:pPr>
            <a:r>
              <a:rPr lang="ru-RU" sz="1700" dirty="0" smtClean="0"/>
              <a:t>В связи с интенсивным ростом и большой учебной нагрузкой, школьники испытывают особую потребность в витаминах, особенно в витаминах группы А, Д и С. Удовлетворение потребности в этих витаминах достигается путем ежедневного использования молока, сыра, творога, сметаны, сливочного масла, яиц, мяса, рыбы, т. е. продуктов животного происхождения. </a:t>
            </a:r>
          </a:p>
          <a:p>
            <a:pPr marL="0" indent="442913" algn="just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Много витаминов А и Д содержится в печени, в связи с чем блюда из печени очень желательны в питании школьников. Удовлетворение потребности в витаминах С и Р, а также в некоторых витаминах группы В происходит главным образом за счет овощей и фруктов. В связи с этим в питании школьников должно предусматриваться ежедневное потребление больших количеств овощей (280–320 г) и фруктов (185 г)</a:t>
            </a:r>
            <a:endParaRPr lang="ru-RU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ishkileev.ALPHA\Desktop\29.01.2021\витамин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133860" cy="556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1576</TotalTime>
  <Words>1152</Words>
  <Application>Microsoft Office PowerPoint</Application>
  <PresentationFormat>Экран (4:3)</PresentationFormat>
  <Paragraphs>114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NewsPrint</vt:lpstr>
      <vt:lpstr>РАЦИОНАЛЬНОЕ ПИТАНИЕ ДЕТЕЙ ШКОЛЬНОГО ВОЗРАСТА</vt:lpstr>
      <vt:lpstr>Презентация PowerPoint</vt:lpstr>
      <vt:lpstr>Презентация PowerPoint</vt:lpstr>
      <vt:lpstr>Презентация PowerPoint</vt:lpstr>
      <vt:lpstr>СУТОЧНЫЙ КАЛОРАЖ ШКОЛЬНИКА</vt:lpstr>
      <vt:lpstr>ПОТРЕБНОСТЬ ШКОЛЬНИКА В БЕЛКЕ</vt:lpstr>
      <vt:lpstr>ПОТРЕБНОСТЬ ШКОЛЬНИКОВ В ЖИРАХ </vt:lpstr>
      <vt:lpstr>ЗНАЧЕНИЕ УГЛЕВОДОВ В ПИТАНИИ ШКОЛЬНИКА</vt:lpstr>
      <vt:lpstr>ВИТАМИНЫ В ПИТАНИИ ШКОЛЬНИКА</vt:lpstr>
      <vt:lpstr>ЗНАЧЕНИЕ МИНЕРАЛЬНОГО СОСТАВА ПИЩИ В ПИТАНИИ ШКОЛЬНИКА</vt:lpstr>
      <vt:lpstr>Презентация PowerPoint</vt:lpstr>
      <vt:lpstr>НА ЧТО ОБРАТИТЬ ВНИМАНИЕ ПРИ ПЛАНИРОВАНИИ РАЦИОНА ПИТАНИЯ РЕБЕНКА В ПЕРВУЮ ОЧЕРЕДЬ?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</dc:title>
  <dc:creator>admin</dc:creator>
  <cp:lastModifiedBy>Mishkileev</cp:lastModifiedBy>
  <cp:revision>164</cp:revision>
  <dcterms:created xsi:type="dcterms:W3CDTF">2011-03-29T02:36:16Z</dcterms:created>
  <dcterms:modified xsi:type="dcterms:W3CDTF">2021-02-04T08:18:08Z</dcterms:modified>
</cp:coreProperties>
</file>